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61" r:id="rId2"/>
    <p:sldId id="284" r:id="rId3"/>
    <p:sldId id="259" r:id="rId4"/>
    <p:sldId id="262" r:id="rId5"/>
    <p:sldId id="285" r:id="rId6"/>
    <p:sldId id="263" r:id="rId7"/>
    <p:sldId id="264" r:id="rId8"/>
    <p:sldId id="286" r:id="rId9"/>
    <p:sldId id="266" r:id="rId10"/>
    <p:sldId id="267" r:id="rId11"/>
    <p:sldId id="268" r:id="rId12"/>
    <p:sldId id="287" r:id="rId13"/>
    <p:sldId id="269" r:id="rId14"/>
    <p:sldId id="291" r:id="rId15"/>
    <p:sldId id="288" r:id="rId16"/>
    <p:sldId id="289" r:id="rId17"/>
    <p:sldId id="290" r:id="rId18"/>
    <p:sldId id="300" r:id="rId19"/>
    <p:sldId id="301" r:id="rId20"/>
    <p:sldId id="315" r:id="rId21"/>
    <p:sldId id="304" r:id="rId22"/>
    <p:sldId id="306" r:id="rId23"/>
    <p:sldId id="318" r:id="rId24"/>
    <p:sldId id="307" r:id="rId25"/>
    <p:sldId id="308" r:id="rId26"/>
    <p:sldId id="317" r:id="rId27"/>
    <p:sldId id="309" r:id="rId28"/>
    <p:sldId id="310" r:id="rId29"/>
    <p:sldId id="320" r:id="rId30"/>
    <p:sldId id="311" r:id="rId31"/>
    <p:sldId id="312" r:id="rId32"/>
    <p:sldId id="319" r:id="rId33"/>
    <p:sldId id="313" r:id="rId34"/>
    <p:sldId id="305" r:id="rId35"/>
    <p:sldId id="321" r:id="rId36"/>
    <p:sldId id="324" r:id="rId37"/>
    <p:sldId id="323" r:id="rId38"/>
    <p:sldId id="325" r:id="rId39"/>
    <p:sldId id="326" r:id="rId40"/>
    <p:sldId id="314" r:id="rId41"/>
    <p:sldId id="274" r:id="rId42"/>
    <p:sldId id="275" r:id="rId43"/>
    <p:sldId id="276" r:id="rId44"/>
    <p:sldId id="277" r:id="rId45"/>
    <p:sldId id="278" r:id="rId46"/>
    <p:sldId id="292" r:id="rId47"/>
    <p:sldId id="280" r:id="rId48"/>
    <p:sldId id="322" r:id="rId49"/>
    <p:sldId id="293" r:id="rId50"/>
    <p:sldId id="294" r:id="rId51"/>
    <p:sldId id="295" r:id="rId52"/>
    <p:sldId id="296" r:id="rId5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F2D"/>
    <a:srgbClr val="CC3300"/>
    <a:srgbClr val="99CC00"/>
    <a:srgbClr val="111111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-1002" y="-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B4838-E696-42A0-81DE-31B30BB68BB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23EF3-8333-44A0-BC45-DEAEBDCEC9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202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23EF3-8333-44A0-BC45-DEAEBDCEC9A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45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25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704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32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6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364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34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56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163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85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1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17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017EC-643C-4B00-82DA-AC121E1F22E7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0FCC5-09CD-49D3-8528-91C79E32E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553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3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65" b="18465"/>
          <a:stretch/>
        </p:blipFill>
        <p:spPr bwMode="auto">
          <a:xfrm>
            <a:off x="1" y="1275605"/>
            <a:ext cx="9144000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275605"/>
            <a:ext cx="9144000" cy="2592289"/>
          </a:xfrm>
          <a:prstGeom prst="rec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8308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ЛЕТНЯЯ ФОРУМНАЯ КАМПАНИЯ </a:t>
            </a:r>
            <a:endParaRPr lang="en-US" sz="48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2019</a:t>
            </a:r>
            <a:endParaRPr lang="ru-RU" sz="4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71600" y="4227934"/>
            <a:ext cx="7306966" cy="720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781" y="915566"/>
            <a:ext cx="731043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oogle Shape;62;p1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8322843" y="-109584"/>
            <a:ext cx="821157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4;p13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7874430" y="17393"/>
            <a:ext cx="614529" cy="53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3;p13"/>
          <p:cNvPicPr preferRelativeResize="0"/>
          <p:nvPr/>
        </p:nvPicPr>
        <p:blipFill rotWithShape="1">
          <a:blip r:embed="rId7" cstate="print">
            <a:alphaModFix/>
          </a:blip>
          <a:srcRect t="8080" b="-8080"/>
          <a:stretch/>
        </p:blipFill>
        <p:spPr>
          <a:xfrm>
            <a:off x="7111490" y="-22536"/>
            <a:ext cx="663164" cy="674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551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76"/>
          <a:stretch/>
        </p:blipFill>
        <p:spPr bwMode="auto">
          <a:xfrm>
            <a:off x="0" y="0"/>
            <a:ext cx="9144000" cy="51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6582"/>
            <a:ext cx="9144000" cy="5139540"/>
          </a:xfrm>
          <a:prstGeom prst="rect">
            <a:avLst/>
          </a:prstGeom>
          <a:solidFill>
            <a:schemeClr val="tx1">
              <a:lumMod val="95000"/>
              <a:lumOff val="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02734" y="415985"/>
            <a:ext cx="1553041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59174" y="2061421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10 СМЕН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4002" y="1989878"/>
            <a:ext cx="2414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ОБРАЗОВАТЕЛЬНАЯ ПРОГРАММА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1854" y="2046550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ГРАНТОВАЯ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ПОДДЕРЖКА ПРОЕКТОВ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941" y="417116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МЕНТОРСКАЯ ПОДДЕРЖКА ВСЕХ УЧАСТНИКОВ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415592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ВЫСТАВКА ИННОВАЦИЙ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283565" y="2562559"/>
            <a:ext cx="1553041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318247" y="2586352"/>
            <a:ext cx="1553041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603791" y="477710"/>
            <a:ext cx="1553041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794683" y="415985"/>
            <a:ext cx="1553041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3" name="Picture 5" descr="C:\Users\Admin\Downloads\team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9775" y="763258"/>
            <a:ext cx="941072" cy="94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ownloads\netwo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846" y="668753"/>
            <a:ext cx="958190" cy="95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dmin\Downloads\custom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2033" y="2874384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Admin\Downloads\train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125" y="728185"/>
            <a:ext cx="887768" cy="8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Admin\Downloads\innovati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0254" y="2816597"/>
            <a:ext cx="1013537" cy="101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28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88" y="366494"/>
            <a:ext cx="9144000" cy="540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" y="3945946"/>
            <a:ext cx="91371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" y="1635646"/>
            <a:ext cx="91371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3031299"/>
            <a:ext cx="2757670" cy="183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8" t="14473" r="10179" b="14475"/>
          <a:stretch/>
        </p:blipFill>
        <p:spPr bwMode="auto">
          <a:xfrm>
            <a:off x="190194" y="950388"/>
            <a:ext cx="2736304" cy="182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848" y="3045544"/>
            <a:ext cx="2740585" cy="182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61" r="8510" b="17323"/>
          <a:stretch/>
        </p:blipFill>
        <p:spPr bwMode="auto">
          <a:xfrm>
            <a:off x="3194405" y="932364"/>
            <a:ext cx="2795469" cy="186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 descr="https://pp.userapi.com/c854124/v854124492/e7e8/PIryFMdWKs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238" y="3031299"/>
            <a:ext cx="2757668" cy="18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2070" y="908175"/>
            <a:ext cx="2790374" cy="186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63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508104" y="-152196"/>
            <a:ext cx="5904656" cy="5452070"/>
          </a:xfrm>
          <a:prstGeom prst="ellipse">
            <a:avLst/>
          </a:prstGeom>
          <a:solidFill>
            <a:srgbClr val="FF5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76056" y="1728266"/>
            <a:ext cx="417646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/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МОЛОДЕЖНАЯ КОМАНДА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СТРАНЫ</a:t>
            </a:r>
            <a:endParaRPr lang="ru-RU" sz="36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652120" y="2499742"/>
            <a:ext cx="35283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1880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Admin\Downloads\undraw_subscriber_vab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91630"/>
            <a:ext cx="3115834" cy="23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62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33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88" y="3955523"/>
            <a:ext cx="9144000" cy="5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268"/>
            <a:ext cx="8229600" cy="8572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НАПРАВЛЕНИЯ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43608" y="1059582"/>
            <a:ext cx="1542348" cy="14781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2499742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ОСНОВЫ ГОСУДАРСТВЕННОЙ НАЦИОНАЛЬНОЙ ПОЛИТИКИ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264375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ИЗБИРАТЕЛЬНЫЙ ПРОЦЕСС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2643758"/>
            <a:ext cx="2448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МОЛОДЕЖНОЕ САМОУПРАВЛЕНИЕ</a:t>
            </a:r>
            <a:endParaRPr lang="ru-RU" sz="2000" dirty="0"/>
          </a:p>
        </p:txBody>
      </p:sp>
      <p:pic>
        <p:nvPicPr>
          <p:cNvPr id="9220" name="Picture 4" descr="C:\Users\Admin\Downloads\undraw_laravel_and_vue_59t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0102" y="1347614"/>
            <a:ext cx="999649" cy="8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660232" y="987574"/>
            <a:ext cx="1542348" cy="14781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779912" y="987574"/>
            <a:ext cx="1542348" cy="14781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1" name="Picture 5" descr="C:\Users\Admin\Downloads\undraw_marketing_v0iu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75606"/>
            <a:ext cx="1080120" cy="87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\Downloads\undraw_wishlist_jk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75606"/>
            <a:ext cx="1080119" cy="9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33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9166921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oogle Shape;132;p2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971600" y="2571750"/>
            <a:ext cx="288032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510"/>
            <a:ext cx="2808312" cy="187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750"/>
            <a:ext cx="324162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596"/>
          <a:stretch/>
        </p:blipFill>
        <p:spPr bwMode="auto">
          <a:xfrm>
            <a:off x="3491880" y="411510"/>
            <a:ext cx="209030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1510"/>
            <a:ext cx="2792386" cy="186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36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148064" y="-164554"/>
            <a:ext cx="5904656" cy="5452070"/>
          </a:xfrm>
          <a:prstGeom prst="ellipse">
            <a:avLst/>
          </a:prstGeom>
          <a:solidFill>
            <a:srgbClr val="FF5F2D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63765" y="1635646"/>
            <a:ext cx="37802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ИНФО</a:t>
            </a:r>
            <a:r>
              <a:rPr lang="en-US" sz="3600" dirty="0" smtClean="0">
                <a:solidFill>
                  <a:schemeClr val="bg1"/>
                </a:solidFill>
              </a:rPr>
              <a:t>GRAM</a:t>
            </a:r>
            <a:endParaRPr lang="ru-RU" sz="36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796136" y="2715766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1880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 descr="C:\Users\Admin\Downloads\undraw_trip_dv9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9622"/>
            <a:ext cx="33401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51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33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259632" y="2715766"/>
            <a:ext cx="1008112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948264" y="2715766"/>
            <a:ext cx="1008112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796136" y="915566"/>
            <a:ext cx="1008112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067944" y="2715766"/>
            <a:ext cx="1008112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248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НАПРАВЛЕНИЯ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867894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МЕДИА-БРЕНД: РАСКРЫТИЕ ТЕМ ФОРМИРОВАНИЯ ЛИЧНОГО, КОРПОРАТИВНОГО ИМИДЖА, ИМИДЖА ТЕРРИТОРИИ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3867894"/>
            <a:ext cx="239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ПОЛИТИЧЕСКИЙ </a:t>
            </a:r>
            <a:r>
              <a:rPr lang="en-US" dirty="0" smtClean="0"/>
              <a:t>PR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2160" y="3867894"/>
            <a:ext cx="28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МЕДИА-СТАРТАП: СОЗДАНИЕ И РАЗВИТИЕ МЕДИА В ИНТЕРНЕТЕ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2067694"/>
            <a:ext cx="2519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ЖУРНАЛИСТИКА ВОЕННОГО КОНФЛИКТА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96700" y="213368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РУССКИЙ ЯЗЫК И ЛИТЕРАТУРА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483768" y="987574"/>
            <a:ext cx="1008112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3" name="Picture 5" descr="C:\Users\Admin\Downloads\undraw_focus_sey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31790"/>
            <a:ext cx="73882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dmin\Downloads\undraw_photos_1nu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1590"/>
            <a:ext cx="720080" cy="6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Admin\Downloads\undraw_selfie1_kpq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59782"/>
            <a:ext cx="589930" cy="75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Admin\Downloads\undraw_posting_photo_v65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2" r="13119"/>
          <a:stretch/>
        </p:blipFill>
        <p:spPr bwMode="auto">
          <a:xfrm>
            <a:off x="1403649" y="2931791"/>
            <a:ext cx="720080" cy="5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Admin\Downloads\undraw_book_lover_mkck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775" b="9089"/>
          <a:stretch/>
        </p:blipFill>
        <p:spPr bwMode="auto">
          <a:xfrm>
            <a:off x="2627784" y="1131590"/>
            <a:ext cx="720080" cy="6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3347864" y="127686"/>
            <a:ext cx="22261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55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4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939" y="2788618"/>
            <a:ext cx="3240360" cy="215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21" r="17130"/>
          <a:stretch/>
        </p:blipFill>
        <p:spPr bwMode="auto">
          <a:xfrm>
            <a:off x="5748663" y="2806525"/>
            <a:ext cx="3169564" cy="208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01"/>
          <a:stretch/>
        </p:blipFill>
        <p:spPr bwMode="auto">
          <a:xfrm>
            <a:off x="5730619" y="482997"/>
            <a:ext cx="3187608" cy="209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76"/>
          <a:stretch/>
        </p:blipFill>
        <p:spPr bwMode="auto">
          <a:xfrm>
            <a:off x="251520" y="518239"/>
            <a:ext cx="3179291" cy="209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62" t="-1" r="31203" b="-326"/>
          <a:stretch/>
        </p:blipFill>
        <p:spPr bwMode="auto">
          <a:xfrm>
            <a:off x="3787410" y="518240"/>
            <a:ext cx="1549301" cy="209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6" r="28040"/>
          <a:stretch/>
        </p:blipFill>
        <p:spPr bwMode="auto">
          <a:xfrm>
            <a:off x="3797349" y="2806525"/>
            <a:ext cx="1549301" cy="207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62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7" y="-16455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4716016" y="-308570"/>
            <a:ext cx="6192688" cy="5832648"/>
          </a:xfrm>
          <a:prstGeom prst="ellipse">
            <a:avLst/>
          </a:prstGeom>
          <a:solidFill>
            <a:srgbClr val="FF5F2D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91471" y="1851670"/>
            <a:ext cx="4752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ТЫ- ПРЕДПРИНИМАТЕЛЬ</a:t>
            </a:r>
            <a:endParaRPr lang="ru-RU" sz="28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220072" y="2715766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1880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Lexa11\Downloads\undraw_career_progress_ivd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9622"/>
            <a:ext cx="3341171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51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b="1" dirty="0" smtClean="0">
                <a:latin typeface="Roboto"/>
                <a:ea typeface="Roboto"/>
                <a:cs typeface="Roboto"/>
                <a:sym typeface="Roboto"/>
              </a:rPr>
              <a:t>НАПРАВЛЕНИЯ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827584" y="1203598"/>
            <a:ext cx="2520280" cy="2520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3867894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 algn="ctr">
              <a:spcBef>
                <a:spcPts val="1600"/>
              </a:spcBef>
              <a:buSzPts val="2400"/>
            </a:pPr>
            <a:r>
              <a:rPr lang="ru-RU" sz="2000" dirty="0" smtClean="0">
                <a:latin typeface="Roboto"/>
                <a:ea typeface="Roboto"/>
                <a:cs typeface="Roboto"/>
                <a:sym typeface="Roboto"/>
              </a:rPr>
              <a:t>РАБОТА С НОСИТЕЛЯМИ</a:t>
            </a:r>
            <a:r>
              <a:rPr lang="en-US" sz="20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000" dirty="0" smtClean="0">
                <a:latin typeface="Roboto"/>
                <a:ea typeface="Roboto"/>
                <a:cs typeface="Roboto"/>
                <a:sym typeface="Roboto"/>
              </a:rPr>
              <a:t>БИЗНЕС-ИДЕЙ</a:t>
            </a:r>
            <a:endParaRPr lang="ru-RU"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580112" y="1203598"/>
            <a:ext cx="2520280" cy="2520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427984" y="386789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 algn="ctr">
              <a:buSzPts val="2400"/>
            </a:pPr>
            <a:r>
              <a:rPr lang="ru-RU" sz="2000" dirty="0" smtClean="0">
                <a:latin typeface="Roboto"/>
                <a:ea typeface="Roboto"/>
                <a:cs typeface="Roboto"/>
                <a:sym typeface="Roboto"/>
              </a:rPr>
              <a:t>РАБОТА С ДЕЙСТВУЮЩИМИ ПРЕДПРИНИМАТЕЛЯМИ</a:t>
            </a:r>
            <a:endParaRPr lang="ru-RU" sz="2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0" name="Picture 2" descr="C:\Users\Lexa11\Downloads\undraw_interview_rmcf.png"/>
          <p:cNvPicPr>
            <a:picLocks noChangeAspect="1" noChangeArrowheads="1"/>
          </p:cNvPicPr>
          <p:nvPr/>
        </p:nvPicPr>
        <p:blipFill>
          <a:blip r:embed="rId2" cstate="print"/>
          <a:srcRect l="8676" r="7452"/>
          <a:stretch>
            <a:fillRect/>
          </a:stretch>
        </p:blipFill>
        <p:spPr bwMode="auto">
          <a:xfrm>
            <a:off x="1115616" y="1707654"/>
            <a:ext cx="1800200" cy="1489821"/>
          </a:xfrm>
          <a:prstGeom prst="rect">
            <a:avLst/>
          </a:prstGeom>
          <a:noFill/>
        </p:spPr>
      </p:pic>
      <p:pic>
        <p:nvPicPr>
          <p:cNvPr id="2051" name="Picture 3" descr="C:\Users\Lexa11\Downloads\undraw_agreement_aaj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35646"/>
            <a:ext cx="1832062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508104" y="-152196"/>
            <a:ext cx="5904656" cy="545207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1510"/>
            <a:ext cx="259727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4128" y="1563638"/>
            <a:ext cx="33123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МОЛОДЕЖНЫЙ ОБРАЗОВАТЕЛЬНЫЙ ФОРУМ СЕВЕРО-ЗАПАДНОГО ФЕДЕРАЛЬНОГО ОКРУГА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</a:rPr>
              <a:t> “ЛАДОГА”</a:t>
            </a:r>
          </a:p>
        </p:txBody>
      </p:sp>
      <p:pic>
        <p:nvPicPr>
          <p:cNvPr id="3076" name="Picture 4" descr="C:\Users\Admin\Downloads\undraw_friendship_mni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09"/>
          <a:stretch/>
        </p:blipFill>
        <p:spPr bwMode="auto">
          <a:xfrm>
            <a:off x="1043607" y="3471853"/>
            <a:ext cx="2682689" cy="16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084168" y="2643758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5227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490" name="Picture 2" descr="https://pp.userapi.com/c824201/v824201343/175b65/tDyu3zR6f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9502"/>
            <a:ext cx="3312368" cy="2207383"/>
          </a:xfrm>
          <a:prstGeom prst="rect">
            <a:avLst/>
          </a:prstGeom>
          <a:noFill/>
        </p:spPr>
      </p:pic>
      <p:pic>
        <p:nvPicPr>
          <p:cNvPr id="63492" name="Picture 4" descr="https://pp.userapi.com/c824201/v824201343/175ae3/-349iCNlH9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7494"/>
            <a:ext cx="3329196" cy="2218597"/>
          </a:xfrm>
          <a:prstGeom prst="rect">
            <a:avLst/>
          </a:prstGeom>
          <a:noFill/>
        </p:spPr>
      </p:pic>
      <p:pic>
        <p:nvPicPr>
          <p:cNvPr id="63494" name="Picture 6" descr="https://pp.userapi.com/c847219/v847219319/aecf2/TEjCti7c0g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715766"/>
            <a:ext cx="3312368" cy="2207383"/>
          </a:xfrm>
          <a:prstGeom prst="rect">
            <a:avLst/>
          </a:prstGeom>
          <a:noFill/>
        </p:spPr>
      </p:pic>
      <p:pic>
        <p:nvPicPr>
          <p:cNvPr id="63496" name="Picture 8" descr="https://pp.userapi.com/c847121/v847121653/a9b55/mL3gYmmwvm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715766"/>
            <a:ext cx="3426916" cy="2283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580112" y="0"/>
            <a:ext cx="5904656" cy="5452070"/>
          </a:xfrm>
          <a:prstGeom prst="ellipse">
            <a:avLst/>
          </a:prstGeom>
          <a:solidFill>
            <a:srgbClr val="FF5F2D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76056" y="1871702"/>
            <a:ext cx="47525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</a:rPr>
              <a:t/>
            </a:r>
            <a:br>
              <a:rPr lang="ru-RU" sz="9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ПОБЕДЫ СТРАНЫ – ГОРДОСТЬ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ПОКОЛЕНИЙ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796136" y="2571745"/>
            <a:ext cx="3672408" cy="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1880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Lexa11\Downloads\undraw_conversation_h12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91630"/>
            <a:ext cx="3702135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51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33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 smtClean="0">
                <a:latin typeface="Roboto"/>
                <a:ea typeface="Roboto"/>
                <a:cs typeface="Roboto"/>
                <a:sym typeface="Roboto"/>
              </a:rPr>
              <a:t>Направления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867894"/>
            <a:ext cx="3707904" cy="15156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ПАТРИОТИЧЕСКОЕ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3968" y="3867894"/>
            <a:ext cx="428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algn="ctr">
              <a:buSzPts val="1800"/>
            </a:pPr>
            <a:r>
              <a:rPr lang="en-US" sz="3200" dirty="0" smtClean="0">
                <a:latin typeface="Roboto"/>
                <a:ea typeface="Roboto"/>
                <a:cs typeface="Roboto"/>
                <a:sym typeface="Roboto"/>
              </a:rPr>
              <a:t>         </a:t>
            </a:r>
            <a:r>
              <a:rPr lang="ru-RU" sz="3200" dirty="0" smtClean="0">
                <a:latin typeface="Roboto"/>
                <a:ea typeface="Roboto"/>
                <a:cs typeface="Roboto"/>
                <a:sym typeface="Roboto"/>
              </a:rPr>
              <a:t>ПОИСКОВОЕ</a:t>
            </a:r>
            <a:endParaRPr lang="ru-RU" sz="3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83568" y="1131590"/>
            <a:ext cx="2736304" cy="2520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3" name="Овал 12"/>
          <p:cNvSpPr/>
          <p:nvPr/>
        </p:nvSpPr>
        <p:spPr>
          <a:xfrm>
            <a:off x="5580112" y="987574"/>
            <a:ext cx="2736304" cy="2520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6146" name="Picture 2" descr="C:\Users\Lexa11\Downloads\undraw_not_found_60pq.png"/>
          <p:cNvPicPr>
            <a:picLocks noChangeAspect="1" noChangeArrowheads="1"/>
          </p:cNvPicPr>
          <p:nvPr/>
        </p:nvPicPr>
        <p:blipFill>
          <a:blip r:embed="rId2" cstate="print"/>
          <a:srcRect l="6581" r="8511"/>
          <a:stretch>
            <a:fillRect/>
          </a:stretch>
        </p:blipFill>
        <p:spPr bwMode="auto">
          <a:xfrm>
            <a:off x="5868144" y="1491631"/>
            <a:ext cx="1951679" cy="1584176"/>
          </a:xfrm>
          <a:prstGeom prst="rect">
            <a:avLst/>
          </a:prstGeom>
          <a:noFill/>
        </p:spPr>
      </p:pic>
      <p:pic>
        <p:nvPicPr>
          <p:cNvPr id="6147" name="Picture 3" descr="C:\Users\Lexa11\Downloads\undraw_completed_ngx6.png"/>
          <p:cNvPicPr>
            <a:picLocks noChangeAspect="1" noChangeArrowheads="1"/>
          </p:cNvPicPr>
          <p:nvPr/>
        </p:nvPicPr>
        <p:blipFill>
          <a:blip r:embed="rId3" cstate="print"/>
          <a:srcRect l="8721" t="5999" r="16976"/>
          <a:stretch>
            <a:fillRect/>
          </a:stretch>
        </p:blipFill>
        <p:spPr bwMode="auto">
          <a:xfrm>
            <a:off x="1331640" y="1491630"/>
            <a:ext cx="1512168" cy="188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7586" name="Picture 2" descr="https://pp.userapi.com/c849532/v849532682/400e1/KWbj8hYSfP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9502"/>
            <a:ext cx="3133572" cy="2088232"/>
          </a:xfrm>
          <a:prstGeom prst="rect">
            <a:avLst/>
          </a:prstGeom>
          <a:noFill/>
        </p:spPr>
      </p:pic>
      <p:pic>
        <p:nvPicPr>
          <p:cNvPr id="67588" name="Picture 4" descr="https://pp.userapi.com/c845221/v845221955/b3e82/XnEgMbXPkj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43758"/>
            <a:ext cx="3240360" cy="2160240"/>
          </a:xfrm>
          <a:prstGeom prst="rect">
            <a:avLst/>
          </a:prstGeom>
          <a:noFill/>
        </p:spPr>
      </p:pic>
      <p:pic>
        <p:nvPicPr>
          <p:cNvPr id="67590" name="Picture 6" descr="https://pp.userapi.com/c846216/v846216955/afac3/a9sZKILRfW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39502"/>
            <a:ext cx="3240360" cy="2160240"/>
          </a:xfrm>
          <a:prstGeom prst="rect">
            <a:avLst/>
          </a:prstGeom>
          <a:noFill/>
        </p:spPr>
      </p:pic>
      <p:pic>
        <p:nvPicPr>
          <p:cNvPr id="67592" name="Picture 8" descr="https://pp.userapi.com/c848616/v848616955/3c0d6/ySLlAMol4i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643758"/>
            <a:ext cx="324036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436096" y="-164554"/>
            <a:ext cx="5904656" cy="5616624"/>
          </a:xfrm>
          <a:prstGeom prst="ellipse">
            <a:avLst/>
          </a:prstGeom>
          <a:solidFill>
            <a:srgbClr val="FF5F2D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04047" y="1347614"/>
            <a:ext cx="47525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4400" dirty="0" smtClean="0">
                <a:solidFill>
                  <a:schemeClr val="bg1"/>
                </a:solidFill>
              </a:rPr>
              <a:t>НАУКА И ОБРАЗОВАНИЕ БУДУЩЕГО</a:t>
            </a:r>
            <a:endParaRPr lang="ru-RU" sz="44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940152" y="2931790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1880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3" name="Picture 5" descr="C:\Users\Lexa11\Downloads\undraw_react_y7w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190" y="1635646"/>
            <a:ext cx="3314754" cy="2190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51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33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 smtClean="0">
                <a:latin typeface="Roboto"/>
                <a:ea typeface="Roboto"/>
                <a:cs typeface="Roboto"/>
                <a:sym typeface="Roboto"/>
              </a:rPr>
              <a:t>Направления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95936" y="3204508"/>
            <a:ext cx="4788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algn="ctr">
              <a:buSzPts val="1800"/>
            </a:pPr>
            <a:r>
              <a:rPr lang="en-US" sz="2000" dirty="0" smtClean="0"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ru-RU" sz="2000" dirty="0" smtClean="0">
                <a:latin typeface="Roboto"/>
                <a:ea typeface="Roboto"/>
                <a:cs typeface="Roboto"/>
                <a:sym typeface="Roboto"/>
              </a:rPr>
              <a:t>ТЕХНОЛОГИЧЕСКИЕ ИННОВАЦИИ (ОРИЕНТИРОВАННЫЕ НА ПОТРЕБНОСТИ ПРЕДПРИЯТИЙ)</a:t>
            </a:r>
            <a:endParaRPr lang="ru-RU"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259632" y="987574"/>
            <a:ext cx="2160240" cy="2016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" name="Овал 9"/>
          <p:cNvSpPr/>
          <p:nvPr/>
        </p:nvSpPr>
        <p:spPr>
          <a:xfrm>
            <a:off x="5580112" y="1059582"/>
            <a:ext cx="2160240" cy="2016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TextBox 11"/>
          <p:cNvSpPr txBox="1"/>
          <p:nvPr/>
        </p:nvSpPr>
        <p:spPr>
          <a:xfrm>
            <a:off x="0" y="3204508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algn="ctr">
              <a:buSzPts val="1800"/>
            </a:pPr>
            <a:r>
              <a:rPr lang="en-US" sz="2000" dirty="0" smtClean="0">
                <a:latin typeface="Roboto"/>
                <a:ea typeface="Roboto"/>
                <a:cs typeface="Roboto"/>
                <a:sym typeface="Roboto"/>
              </a:rPr>
              <a:t>      </a:t>
            </a:r>
            <a:r>
              <a:rPr lang="ru-RU" sz="2000" dirty="0" smtClean="0">
                <a:latin typeface="Roboto"/>
                <a:ea typeface="Roboto"/>
                <a:cs typeface="Roboto"/>
                <a:sym typeface="Roboto"/>
              </a:rPr>
              <a:t>ПОЛЬЗОВАТЕЛЬСКИЕ ИННОВАЦИИ (ОРИЕНТИРОВАННЫЕ НА ПОТРЕБИТЕЛЯ)</a:t>
            </a:r>
            <a:endParaRPr lang="ru-RU" sz="2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94" name="Picture 2" descr="C:\Users\Lexa11\Downloads\undraw_science_fqhl.png"/>
          <p:cNvPicPr>
            <a:picLocks noChangeAspect="1" noChangeArrowheads="1"/>
          </p:cNvPicPr>
          <p:nvPr/>
        </p:nvPicPr>
        <p:blipFill>
          <a:blip r:embed="rId2" cstate="print"/>
          <a:srcRect l="18691" r="15452"/>
          <a:stretch>
            <a:fillRect/>
          </a:stretch>
        </p:blipFill>
        <p:spPr bwMode="auto">
          <a:xfrm>
            <a:off x="1763688" y="1275606"/>
            <a:ext cx="1229879" cy="1440160"/>
          </a:xfrm>
          <a:prstGeom prst="rect">
            <a:avLst/>
          </a:prstGeom>
          <a:noFill/>
        </p:spPr>
      </p:pic>
      <p:pic>
        <p:nvPicPr>
          <p:cNvPr id="8195" name="Picture 3" descr="C:\Users\Lexa11\Downloads\undraw_robotics_kep0.png"/>
          <p:cNvPicPr>
            <a:picLocks noChangeAspect="1" noChangeArrowheads="1"/>
          </p:cNvPicPr>
          <p:nvPr/>
        </p:nvPicPr>
        <p:blipFill>
          <a:blip r:embed="rId3" cstate="print"/>
          <a:srcRect l="7251" t="8001" r="15800" b="5201"/>
          <a:stretch>
            <a:fillRect/>
          </a:stretch>
        </p:blipFill>
        <p:spPr bwMode="auto">
          <a:xfrm>
            <a:off x="5940152" y="1563638"/>
            <a:ext cx="1512168" cy="1157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4514" name="Picture 2" descr="https://pp.userapi.com/c846219/v846219173/b48f0/228TecjFC5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11510"/>
            <a:ext cx="3205833" cy="2136387"/>
          </a:xfrm>
          <a:prstGeom prst="rect">
            <a:avLst/>
          </a:prstGeom>
          <a:noFill/>
        </p:spPr>
      </p:pic>
      <p:pic>
        <p:nvPicPr>
          <p:cNvPr id="64516" name="Picture 4" descr="https://pp.userapi.com/c846219/v846219173/b4940/zlK9FxOMR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013" y="-3894138"/>
            <a:ext cx="5596561" cy="3729584"/>
          </a:xfrm>
          <a:prstGeom prst="rect">
            <a:avLst/>
          </a:prstGeom>
          <a:noFill/>
        </p:spPr>
      </p:pic>
      <p:pic>
        <p:nvPicPr>
          <p:cNvPr id="64518" name="Picture 6" descr="https://pp.userapi.com/c846219/v846219173/b4940/zlK9FxOMR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11510"/>
            <a:ext cx="3277841" cy="2184374"/>
          </a:xfrm>
          <a:prstGeom prst="rect">
            <a:avLst/>
          </a:prstGeom>
          <a:noFill/>
        </p:spPr>
      </p:pic>
      <p:pic>
        <p:nvPicPr>
          <p:cNvPr id="64520" name="Picture 8" descr="https://pp.userapi.com/c846219/v846219173/b4abc/jSOhc6f5OC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2715766"/>
            <a:ext cx="3168352" cy="2111410"/>
          </a:xfrm>
          <a:prstGeom prst="rect">
            <a:avLst/>
          </a:prstGeom>
          <a:noFill/>
        </p:spPr>
      </p:pic>
      <p:pic>
        <p:nvPicPr>
          <p:cNvPr id="64522" name="Picture 10" descr="https://pp.userapi.com/c834104/v834104214/1a3ae2/7862qnt76b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715766"/>
            <a:ext cx="3277926" cy="2184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292080" y="-308570"/>
            <a:ext cx="5904656" cy="5688632"/>
          </a:xfrm>
          <a:prstGeom prst="ellipse">
            <a:avLst/>
          </a:prstGeom>
          <a:solidFill>
            <a:srgbClr val="FF5F2D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92080" y="1275606"/>
            <a:ext cx="4752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44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652120" y="2931790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1880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Lexa11\Downloads\undraw_goal_0v5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9622"/>
            <a:ext cx="4067944" cy="281875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436096" y="2077160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PRO</a:t>
            </a:r>
            <a:r>
              <a:rPr lang="ru-RU" sz="4400" dirty="0" smtClean="0">
                <a:solidFill>
                  <a:schemeClr val="bg1"/>
                </a:solidFill>
              </a:rPr>
              <a:t>СПОРТ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1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33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 smtClean="0">
                <a:latin typeface="Roboto"/>
                <a:ea typeface="Roboto"/>
                <a:cs typeface="Roboto"/>
                <a:sym typeface="Roboto"/>
              </a:rPr>
              <a:t>Направления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3507854"/>
            <a:ext cx="478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 algn="ctr">
              <a:buSzPts val="2400"/>
            </a:pPr>
            <a:r>
              <a:rPr lang="ru-RU" sz="2000" dirty="0" smtClean="0">
                <a:latin typeface="Roboto"/>
                <a:ea typeface="Roboto"/>
                <a:cs typeface="Roboto"/>
                <a:sym typeface="Roboto"/>
              </a:rPr>
              <a:t>ПОДГОТОВКА ФИТНЕС- ИНСТРУКТОРОВ</a:t>
            </a:r>
            <a:endParaRPr lang="ru-RU"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15616" y="1059582"/>
            <a:ext cx="2232248" cy="2160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" name="Овал 9"/>
          <p:cNvSpPr/>
          <p:nvPr/>
        </p:nvSpPr>
        <p:spPr>
          <a:xfrm>
            <a:off x="5652120" y="1131590"/>
            <a:ext cx="2376264" cy="2160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TextBox 11"/>
          <p:cNvSpPr txBox="1"/>
          <p:nvPr/>
        </p:nvSpPr>
        <p:spPr>
          <a:xfrm>
            <a:off x="467544" y="350785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>
              <a:spcBef>
                <a:spcPts val="1600"/>
              </a:spcBef>
              <a:buSzPts val="2400"/>
            </a:pPr>
            <a:r>
              <a:rPr lang="ru-RU" sz="2000" dirty="0" smtClean="0">
                <a:latin typeface="Roboto"/>
                <a:ea typeface="Roboto"/>
                <a:cs typeface="Roboto"/>
                <a:sym typeface="Roboto"/>
              </a:rPr>
              <a:t>ПОДГОТОВКА ТРЕНЕРА – ОБЩЕСТВЕННИКА</a:t>
            </a:r>
            <a:endParaRPr lang="ru-RU" sz="2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218" name="Picture 2" descr="C:\Users\Lexa11\Downloads\undraw_basketball_agx4.png"/>
          <p:cNvPicPr>
            <a:picLocks noChangeAspect="1" noChangeArrowheads="1"/>
          </p:cNvPicPr>
          <p:nvPr/>
        </p:nvPicPr>
        <p:blipFill>
          <a:blip r:embed="rId2" cstate="print"/>
          <a:srcRect t="9401" r="25527" b="6601"/>
          <a:stretch>
            <a:fillRect/>
          </a:stretch>
        </p:blipFill>
        <p:spPr bwMode="auto">
          <a:xfrm>
            <a:off x="1403648" y="1419622"/>
            <a:ext cx="1584176" cy="1358037"/>
          </a:xfrm>
          <a:prstGeom prst="rect">
            <a:avLst/>
          </a:prstGeom>
          <a:noFill/>
        </p:spPr>
      </p:pic>
      <p:pic>
        <p:nvPicPr>
          <p:cNvPr id="9219" name="Picture 3" descr="C:\Users\Lexa11\Downloads\undraw_skateboarding_929d.png"/>
          <p:cNvPicPr>
            <a:picLocks noChangeAspect="1" noChangeArrowheads="1"/>
          </p:cNvPicPr>
          <p:nvPr/>
        </p:nvPicPr>
        <p:blipFill>
          <a:blip r:embed="rId3" cstate="print"/>
          <a:srcRect l="8877" r="5630"/>
          <a:stretch>
            <a:fillRect/>
          </a:stretch>
        </p:blipFill>
        <p:spPr bwMode="auto">
          <a:xfrm>
            <a:off x="6084168" y="1563638"/>
            <a:ext cx="1553649" cy="1404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 descr="https://pp.userapi.com/c845122/v845122830/b4966/zL-COvkZo2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9502"/>
            <a:ext cx="3241626" cy="2160240"/>
          </a:xfrm>
          <a:prstGeom prst="rect">
            <a:avLst/>
          </a:prstGeom>
          <a:noFill/>
        </p:spPr>
      </p:pic>
      <p:pic>
        <p:nvPicPr>
          <p:cNvPr id="68612" name="Picture 4" descr="https://pp.userapi.com/c824504/v824504989/197c8d/8AbF4nRVG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9502"/>
            <a:ext cx="3240360" cy="2160241"/>
          </a:xfrm>
          <a:prstGeom prst="rect">
            <a:avLst/>
          </a:prstGeom>
          <a:noFill/>
        </p:spPr>
      </p:pic>
      <p:pic>
        <p:nvPicPr>
          <p:cNvPr id="68614" name="Picture 6" descr="https://pp.userapi.com/c849232/v849232319/38f81/3J9gXgBFKD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715766"/>
            <a:ext cx="3240360" cy="2159396"/>
          </a:xfrm>
          <a:prstGeom prst="rect">
            <a:avLst/>
          </a:prstGeom>
          <a:noFill/>
        </p:spPr>
      </p:pic>
      <p:pic>
        <p:nvPicPr>
          <p:cNvPr id="68616" name="Picture 8" descr="https://pp.userapi.com/c824409/v824409550/1930c3/XNcTINsiBH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772022"/>
            <a:ext cx="3168352" cy="2103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6" y="-386"/>
            <a:ext cx="9141862" cy="51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502" y="3309538"/>
            <a:ext cx="2414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2698" y="3296037"/>
            <a:ext cx="2414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209322" y="3291830"/>
            <a:ext cx="241581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608389" y="1194313"/>
            <a:ext cx="1700440" cy="1631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915" y="3246851"/>
            <a:ext cx="2381761" cy="1155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850 участников</a:t>
            </a: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067943" y="3824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329183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24-30 июня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26461" y="329183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Ленинградская область</a:t>
            </a:r>
            <a:endParaRPr lang="ru-RU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8386" y="1453784"/>
            <a:ext cx="1060446" cy="106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вал 16"/>
          <p:cNvSpPr/>
          <p:nvPr/>
        </p:nvSpPr>
        <p:spPr>
          <a:xfrm>
            <a:off x="3721780" y="1179871"/>
            <a:ext cx="1700440" cy="1631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55576" y="1152211"/>
            <a:ext cx="1700440" cy="1631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229" y="1359864"/>
            <a:ext cx="1271047" cy="127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453784"/>
            <a:ext cx="1016530" cy="101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292080" y="-308570"/>
            <a:ext cx="5904656" cy="5688632"/>
          </a:xfrm>
          <a:prstGeom prst="ellipse">
            <a:avLst/>
          </a:prstGeom>
          <a:solidFill>
            <a:srgbClr val="FF5F2D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92080" y="1275606"/>
            <a:ext cx="4752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44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868144" y="2571750"/>
            <a:ext cx="2160240" cy="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1880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C:\Users\Lexa11\Downloads\undraw_software_engineer_lvl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63638"/>
            <a:ext cx="3483422" cy="246964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724128" y="1779662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ТРУД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ru-RU" sz="4800" dirty="0" smtClean="0">
                <a:solidFill>
                  <a:schemeClr val="bg1"/>
                </a:solidFill>
              </a:rPr>
              <a:t>КРУТ!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1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33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 smtClean="0">
                <a:latin typeface="Roboto"/>
                <a:ea typeface="Roboto"/>
                <a:cs typeface="Roboto"/>
                <a:sym typeface="Roboto"/>
              </a:rPr>
              <a:t>Направления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259632" y="987574"/>
            <a:ext cx="2160240" cy="2016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" name="Овал 9"/>
          <p:cNvSpPr/>
          <p:nvPr/>
        </p:nvSpPr>
        <p:spPr>
          <a:xfrm>
            <a:off x="5580112" y="1059582"/>
            <a:ext cx="2160240" cy="2016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TextBox 11"/>
          <p:cNvSpPr txBox="1"/>
          <p:nvPr/>
        </p:nvSpPr>
        <p:spPr>
          <a:xfrm>
            <a:off x="179512" y="3219822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 algn="ctr">
              <a:buClr>
                <a:schemeClr val="dk2"/>
              </a:buClr>
              <a:buSzPts val="2400"/>
            </a:pPr>
            <a:r>
              <a:rPr lang="ru-RU" sz="2800" dirty="0" smtClean="0"/>
              <a:t>«</a:t>
            </a:r>
            <a:r>
              <a:rPr lang="ru-RU" sz="3200" dirty="0" smtClean="0"/>
              <a:t>СТУДЕНЧЕСКИЕ ОТРЯДЫ»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6016" y="3291830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 algn="ctr">
              <a:buClr>
                <a:schemeClr val="dk2"/>
              </a:buClr>
              <a:buSzPts val="2400"/>
            </a:pPr>
            <a:r>
              <a:rPr lang="ru-RU" sz="3200" dirty="0" smtClean="0"/>
              <a:t>«РАБОТАЮЩАЯ МОЛОДЕЖЬ»</a:t>
            </a:r>
            <a:endParaRPr lang="ru-RU" sz="3200" dirty="0"/>
          </a:p>
        </p:txBody>
      </p:sp>
      <p:pic>
        <p:nvPicPr>
          <p:cNvPr id="11266" name="Picture 2" descr="C:\Users\Lexa11\Downloads\undraw_under_construction_46pa.png"/>
          <p:cNvPicPr>
            <a:picLocks noChangeAspect="1" noChangeArrowheads="1"/>
          </p:cNvPicPr>
          <p:nvPr/>
        </p:nvPicPr>
        <p:blipFill>
          <a:blip r:embed="rId2" cstate="print"/>
          <a:srcRect l="15197" t="6965" r="13158"/>
          <a:stretch>
            <a:fillRect/>
          </a:stretch>
        </p:blipFill>
        <p:spPr bwMode="auto">
          <a:xfrm>
            <a:off x="5940152" y="1491630"/>
            <a:ext cx="1423191" cy="1152128"/>
          </a:xfrm>
          <a:prstGeom prst="rect">
            <a:avLst/>
          </a:prstGeom>
          <a:noFill/>
        </p:spPr>
      </p:pic>
      <p:pic>
        <p:nvPicPr>
          <p:cNvPr id="11267" name="Picture 3" descr="C:\Users\Lexa11\Downloads\undraw_team_page_pgpr.png"/>
          <p:cNvPicPr>
            <a:picLocks noChangeAspect="1" noChangeArrowheads="1"/>
          </p:cNvPicPr>
          <p:nvPr/>
        </p:nvPicPr>
        <p:blipFill>
          <a:blip r:embed="rId3" cstate="print"/>
          <a:srcRect l="12943" t="13592" r="13715"/>
          <a:stretch>
            <a:fillRect/>
          </a:stretch>
        </p:blipFill>
        <p:spPr bwMode="auto">
          <a:xfrm>
            <a:off x="1619672" y="1419622"/>
            <a:ext cx="1512168" cy="1130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 descr="https://pp.userapi.com/c630527/v630527611/33ccc/Rpnxa2uoo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11510"/>
            <a:ext cx="3133571" cy="2088232"/>
          </a:xfrm>
          <a:prstGeom prst="rect">
            <a:avLst/>
          </a:prstGeom>
          <a:noFill/>
        </p:spPr>
      </p:pic>
      <p:pic>
        <p:nvPicPr>
          <p:cNvPr id="66564" name="Picture 4" descr="https://pp.userapi.com/c630527/v630527611/33f7e/PU7qyah4f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1510"/>
            <a:ext cx="3205664" cy="2136275"/>
          </a:xfrm>
          <a:prstGeom prst="rect">
            <a:avLst/>
          </a:prstGeom>
          <a:noFill/>
        </p:spPr>
      </p:pic>
      <p:pic>
        <p:nvPicPr>
          <p:cNvPr id="66566" name="Picture 6" descr="https://pp.userapi.com/c604523/v604523299/14d20/ZjZWXq5QtC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715766"/>
            <a:ext cx="3168352" cy="2111410"/>
          </a:xfrm>
          <a:prstGeom prst="rect">
            <a:avLst/>
          </a:prstGeom>
          <a:noFill/>
        </p:spPr>
      </p:pic>
      <p:pic>
        <p:nvPicPr>
          <p:cNvPr id="66568" name="Picture 8" descr="https://pp.userapi.com/c604523/v604523299/143c4/Y314QjvhhH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3" y="2715766"/>
            <a:ext cx="3168352" cy="2111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7" y="-16455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004048" y="-236562"/>
            <a:ext cx="5904656" cy="56166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508104" y="3219822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6056" y="1707654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КУЛЬТУРНЫЙ БУМ!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Lexa11\Downloads\undraw_celebration_0jv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63638"/>
            <a:ext cx="3003013" cy="207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692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 descr="https://pp.userapi.com/m38fxx5JGEi1mWmJFkcsZhbIn3CQzj-cl5EjxA/Sh_-6tWdEc4.jpg"/>
          <p:cNvPicPr>
            <a:picLocks noChangeAspect="1" noChangeArrowheads="1"/>
          </p:cNvPicPr>
          <p:nvPr/>
        </p:nvPicPr>
        <p:blipFill>
          <a:blip r:embed="rId2" cstate="print">
            <a:lum bright="-44000" contrast="-78000"/>
          </a:blip>
          <a:srcRect t="9790" b="580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УЧАСТНИКОВ ЖДУТ</a:t>
            </a:r>
            <a:r>
              <a:rPr lang="ru-RU" dirty="0" smtClean="0"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043608" y="627534"/>
            <a:ext cx="1296144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95936" y="627534"/>
            <a:ext cx="1296144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71600" y="2787774"/>
            <a:ext cx="1296144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020272" y="2787774"/>
            <a:ext cx="1296144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876256" y="627534"/>
            <a:ext cx="1296144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995936" y="2787774"/>
            <a:ext cx="1296144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0" y="1851670"/>
            <a:ext cx="356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spcBef>
                <a:spcPts val="1600"/>
              </a:spcBef>
              <a:buSzPts val="1800"/>
            </a:pPr>
            <a:r>
              <a:rPr lang="ru-RU" sz="16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ЛЕКЦИИ И МК ИЗВЕСТНЫХ ДЕЯТЕЛЕЙ КУЛЬТУРЫ</a:t>
            </a:r>
            <a:endParaRPr lang="ru-RU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1800" y="4083918"/>
            <a:ext cx="34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algn="ctr">
              <a:buSzPts val="1800"/>
            </a:pPr>
            <a:r>
              <a:rPr lang="ru-RU" sz="16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ВСТРЕЧИ С ОРГАНИЗАТОРАМИ УСПЕШНЫХ ВЫСТАВОК, ФЕСТИВАЛЕЙ</a:t>
            </a:r>
            <a:endParaRPr lang="ru-RU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4168" y="1779662"/>
            <a:ext cx="2843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6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ВОЗМОЖНОСТЬ ПРИНЯТЬ УЧАСТИЕ В СЪЕМКАХ ФИЛЬМА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80528" y="4083918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6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РЕАЛИЗАЦИЯ СМЕЛЫХ И НЕОБЫЧНЫХ ИДЕЙ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76" y="408391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algn="ctr">
              <a:buSzPts val="1800"/>
            </a:pPr>
            <a:r>
              <a:rPr lang="ru-RU" sz="16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ФЛЭШМОБ </a:t>
            </a:r>
          </a:p>
          <a:p>
            <a:pPr marL="457200" lvl="0" indent="-342900" algn="ctr">
              <a:buSzPts val="1800"/>
            </a:pPr>
            <a:r>
              <a:rPr lang="ru-RU" sz="16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«ЧИТАЕМ ПЕСНИ»</a:t>
            </a:r>
            <a:endParaRPr lang="ru-RU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1880" y="185167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6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ВЕЧЕРИНКИ</a:t>
            </a:r>
          </a:p>
          <a:p>
            <a:pPr algn="ctr"/>
            <a:r>
              <a:rPr lang="ru" sz="16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«ЭИР БЭНД»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3315" name="Picture 3" descr="C:\Users\Lexa11\Downloads\te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771550"/>
            <a:ext cx="884634" cy="884634"/>
          </a:xfrm>
          <a:prstGeom prst="rect">
            <a:avLst/>
          </a:prstGeom>
          <a:noFill/>
        </p:spPr>
      </p:pic>
      <p:pic>
        <p:nvPicPr>
          <p:cNvPr id="13316" name="Picture 4" descr="C:\Users\Lexa11\Downloads\man-in-a-party-dancing-with-peop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843558"/>
            <a:ext cx="781911" cy="781911"/>
          </a:xfrm>
          <a:prstGeom prst="rect">
            <a:avLst/>
          </a:prstGeom>
          <a:noFill/>
        </p:spPr>
      </p:pic>
      <p:pic>
        <p:nvPicPr>
          <p:cNvPr id="13317" name="Picture 5" descr="C:\Users\Lexa11\Downloads\video-camer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843558"/>
            <a:ext cx="771550" cy="771550"/>
          </a:xfrm>
          <a:prstGeom prst="rect">
            <a:avLst/>
          </a:prstGeom>
          <a:noFill/>
        </p:spPr>
      </p:pic>
      <p:pic>
        <p:nvPicPr>
          <p:cNvPr id="13318" name="Picture 6" descr="C:\Users\Lexa11\Downloads\lam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003798"/>
            <a:ext cx="792088" cy="792088"/>
          </a:xfrm>
          <a:prstGeom prst="rect">
            <a:avLst/>
          </a:prstGeom>
          <a:noFill/>
        </p:spPr>
      </p:pic>
      <p:pic>
        <p:nvPicPr>
          <p:cNvPr id="13321" name="Picture 9" descr="C:\Users\Lexa11\Downloads\man-singi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931790"/>
            <a:ext cx="915566" cy="915566"/>
          </a:xfrm>
          <a:prstGeom prst="rect">
            <a:avLst/>
          </a:prstGeom>
          <a:noFill/>
        </p:spPr>
      </p:pic>
      <p:pic>
        <p:nvPicPr>
          <p:cNvPr id="13322" name="Picture 10" descr="C:\Users\Lexa11\Downloads\collaborati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2931790"/>
            <a:ext cx="781911" cy="781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9634" name="Picture 2" descr="https://pp.userapi.com/c638518/v638518839/46e36/xbbND6ffdz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7494"/>
            <a:ext cx="3384376" cy="2255370"/>
          </a:xfrm>
          <a:prstGeom prst="rect">
            <a:avLst/>
          </a:prstGeom>
          <a:noFill/>
        </p:spPr>
      </p:pic>
      <p:pic>
        <p:nvPicPr>
          <p:cNvPr id="69636" name="Picture 4" descr="https://pp.userapi.com/c638518/v638518839/47764/ti4-Ovyku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7494"/>
            <a:ext cx="3315153" cy="2209239"/>
          </a:xfrm>
          <a:prstGeom prst="rect">
            <a:avLst/>
          </a:prstGeom>
          <a:noFill/>
        </p:spPr>
      </p:pic>
      <p:pic>
        <p:nvPicPr>
          <p:cNvPr id="69638" name="Picture 6" descr="https://pp.userapi.com/c638518/v638518839/47cbe/-qsmtQb3p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715766"/>
            <a:ext cx="3312368" cy="2207383"/>
          </a:xfrm>
          <a:prstGeom prst="rect">
            <a:avLst/>
          </a:prstGeom>
          <a:noFill/>
        </p:spPr>
      </p:pic>
      <p:pic>
        <p:nvPicPr>
          <p:cNvPr id="69640" name="Picture 8" descr="https://pp.userapi.com/c638518/v638518839/4843b/1JnLhj0Nc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715766"/>
            <a:ext cx="3328858" cy="2218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7" y="-16455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004048" y="-236562"/>
            <a:ext cx="5904656" cy="56166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580112" y="2859782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6056" y="2162349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АГРОПОЛИС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Lexa11\Downloads\undraw_celebration_0jv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63638"/>
            <a:ext cx="3003013" cy="207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56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48532/v848532630/40a7b/5GlpEgEEdc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71" b="1"/>
          <a:stretch/>
        </p:blipFill>
        <p:spPr bwMode="auto">
          <a:xfrm>
            <a:off x="-36512" y="1"/>
            <a:ext cx="9180512" cy="516403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3065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7" y="-16455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004048" y="-236562"/>
            <a:ext cx="5904656" cy="56166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580112" y="2283718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6056" y="1563638"/>
            <a:ext cx="4067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IVOLGA INTERNATIONAL</a:t>
            </a:r>
            <a:endParaRPr lang="ru-RU" sz="4400" dirty="0">
              <a:solidFill>
                <a:schemeClr val="bg1"/>
              </a:solidFill>
            </a:endParaRPr>
          </a:p>
          <a:p>
            <a:pPr algn="ctr"/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Lexa11\Downloads\undraw_celebration_0jv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63638"/>
            <a:ext cx="3003013" cy="207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25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p.userapi.com/c824202/v824202612/1a0363/Cm7HWEgrrB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0" b="1"/>
          <a:stretch/>
        </p:blipFill>
        <p:spPr bwMode="auto">
          <a:xfrm>
            <a:off x="0" y="0"/>
            <a:ext cx="9501374" cy="51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034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759447"/>
            <a:ext cx="9150588" cy="457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588" y="366494"/>
            <a:ext cx="9144000" cy="540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15512"/>
            <a:ext cx="2833618" cy="188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15512"/>
            <a:ext cx="2826974" cy="188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6082"/>
            <a:ext cx="2806940" cy="187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96311"/>
            <a:ext cx="2803684" cy="186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8908" y="906082"/>
            <a:ext cx="2808312" cy="187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2994" y="2998371"/>
            <a:ext cx="2840140" cy="18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77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6" name="Picture 2" descr="https://pp.userapi.com/c633117/v633117247/36108/TlQB0Sh8IOg.jpg"/>
          <p:cNvPicPr>
            <a:picLocks noChangeAspect="1" noChangeArrowheads="1"/>
          </p:cNvPicPr>
          <p:nvPr/>
        </p:nvPicPr>
        <p:blipFill>
          <a:blip r:embed="rId2" cstate="print">
            <a:lum contrast="-78000"/>
          </a:blip>
          <a:srcRect l="7605" t="10684" b="10774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1059582"/>
            <a:ext cx="2520280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1059582"/>
            <a:ext cx="2520280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1059582"/>
            <a:ext cx="2520280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1563638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2017</a:t>
            </a:r>
            <a:br>
              <a:rPr lang="en-US" sz="3600" dirty="0" smtClean="0"/>
            </a:br>
            <a:r>
              <a:rPr lang="en-US" sz="3600" dirty="0" smtClean="0"/>
              <a:t>4 </a:t>
            </a:r>
            <a:r>
              <a:rPr lang="ru-RU" sz="3600" dirty="0" smtClean="0"/>
              <a:t> ГРАНТА</a:t>
            </a:r>
            <a:br>
              <a:rPr lang="ru-RU" sz="3600" dirty="0" smtClean="0"/>
            </a:br>
            <a:r>
              <a:rPr lang="ru-RU" sz="3600" dirty="0" smtClean="0"/>
              <a:t>900 ТЫС</a:t>
            </a:r>
            <a:endParaRPr lang="ru-RU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07904" y="177966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47864" y="1635646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201</a:t>
            </a:r>
            <a:r>
              <a:rPr lang="ru-RU" sz="3600" dirty="0" smtClean="0"/>
              <a:t>8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4 </a:t>
            </a:r>
            <a:r>
              <a:rPr lang="ru-RU" sz="3600" dirty="0" smtClean="0"/>
              <a:t> ГРАНТА</a:t>
            </a:r>
            <a:br>
              <a:rPr lang="ru-RU" sz="3600" dirty="0" smtClean="0"/>
            </a:br>
            <a:r>
              <a:rPr lang="ru-RU" sz="3600" dirty="0" smtClean="0"/>
              <a:t>700 ТЫС</a:t>
            </a:r>
            <a:endParaRPr lang="ru-RU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1635646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?</a:t>
            </a:r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КОНВЕЙЕР ПРОЕКТОВ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https://pp.userapi.com/c854124/v854124492/e7e8/PIryFMdWKs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692" y="771550"/>
            <a:ext cx="5832647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27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510"/>
            <a:ext cx="82296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dirty="0" smtClean="0">
                <a:solidFill>
                  <a:schemeClr val="bg1"/>
                </a:solidFill>
              </a:rPr>
              <a:t>ВЫСТАВКА ИННОВАЦИЙ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12283"/>
            <a:ext cx="3276366" cy="218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6973"/>
            <a:ext cx="3276364" cy="218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694" y="1339095"/>
            <a:ext cx="4382775" cy="24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20072" y="843558"/>
            <a:ext cx="2808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740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3478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КУЛЬТУРНАЯ И ДОСУГОВАЯ  ПРОГРАММА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470" y="824883"/>
            <a:ext cx="2122750" cy="180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6328" y="2931790"/>
            <a:ext cx="2492046" cy="190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0" t="1935" r="13825" b="6495"/>
          <a:stretch/>
        </p:blipFill>
        <p:spPr bwMode="auto">
          <a:xfrm>
            <a:off x="424136" y="2829940"/>
            <a:ext cx="2636709" cy="204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9562"/>
            <a:ext cx="259330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439"/>
          <a:stretch/>
        </p:blipFill>
        <p:spPr bwMode="auto">
          <a:xfrm>
            <a:off x="6300192" y="842265"/>
            <a:ext cx="2122750" cy="180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43" t="1590" r="-12976" b="-1590"/>
          <a:stretch/>
        </p:blipFill>
        <p:spPr bwMode="auto">
          <a:xfrm>
            <a:off x="6300192" y="2961196"/>
            <a:ext cx="2615208" cy="184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42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574"/>
            <a:ext cx="32991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5486"/>
            <a:ext cx="8229600" cy="33944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</a:t>
            </a:r>
            <a:r>
              <a:rPr lang="ru-RU" sz="3600" dirty="0" smtClean="0"/>
              <a:t>ВОЛГА 2019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987574"/>
            <a:ext cx="33123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-МАСТРЮКОВСКИЕ ОЗЁРА, САМАРСКАЯ ОБЛАСТЬ</a:t>
            </a:r>
          </a:p>
          <a:p>
            <a:endParaRPr lang="ru-RU" dirty="0" smtClean="0"/>
          </a:p>
          <a:p>
            <a:r>
              <a:rPr lang="ru-RU" dirty="0" smtClean="0"/>
              <a:t>-ПАЛАТОЧНЫЙ ЛАГЕРЬ</a:t>
            </a:r>
          </a:p>
          <a:p>
            <a:endParaRPr lang="ru-RU" dirty="0" smtClean="0"/>
          </a:p>
          <a:p>
            <a:r>
              <a:rPr lang="ru-RU" dirty="0" smtClean="0"/>
              <a:t>-ИНКЛЮЗИВНЫЙ ГОРОДОК</a:t>
            </a:r>
          </a:p>
          <a:p>
            <a:endParaRPr lang="ru-RU" dirty="0" smtClean="0"/>
          </a:p>
          <a:p>
            <a:r>
              <a:rPr lang="ru-RU" dirty="0" smtClean="0"/>
              <a:t>-2 000 ЧЕЛОВЕК</a:t>
            </a:r>
          </a:p>
          <a:p>
            <a:endParaRPr lang="ru-RU" dirty="0" smtClean="0"/>
          </a:p>
          <a:p>
            <a:r>
              <a:rPr lang="ru-RU" dirty="0" smtClean="0"/>
              <a:t>-14 СУБЪЕКТОВ ПФО И ДРУГИЕ РЕГИОНЫ РФ</a:t>
            </a:r>
          </a:p>
          <a:p>
            <a:endParaRPr lang="ru-RU" dirty="0" smtClean="0"/>
          </a:p>
          <a:p>
            <a:r>
              <a:rPr lang="ru-RU" dirty="0" smtClean="0"/>
              <a:t>-2</a:t>
            </a:r>
            <a:r>
              <a:rPr lang="en-US" dirty="0" smtClean="0"/>
              <a:t>3</a:t>
            </a:r>
            <a:r>
              <a:rPr lang="ru-RU" dirty="0" smtClean="0"/>
              <a:t>-31 ИЮЛЯ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87034"/>
            <a:ext cx="4464496" cy="297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154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0258"/>
            <a:ext cx="6612891" cy="223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025" y="2715766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4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508104" y="-152196"/>
            <a:ext cx="5904656" cy="545207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832140" y="2787774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C:\Users\Admin\Downloads\undraw_buddies_tb1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99727"/>
            <a:ext cx="2821219" cy="184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9502"/>
            <a:ext cx="2978354" cy="297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4148" y="1305558"/>
            <a:ext cx="28803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МОЛОДЕЖНЫЙ ОБРАЗОВАТЕЛЬНЫЙ ФОРУМ СЕВЕРО-КАВКАЗСКОГО ФЕДЕРАЛЬНОГО ОКРУГА </a:t>
            </a:r>
            <a:r>
              <a:rPr lang="ru-RU" sz="4800" dirty="0" smtClean="0">
                <a:solidFill>
                  <a:schemeClr val="bg1"/>
                </a:solidFill>
              </a:rPr>
              <a:t>Машук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0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pp.userapi.com/c847217/v847217975/cba45/kVJVllTHeBs.jpg"/>
          <p:cNvPicPr>
            <a:picLocks noChangeAspect="1" noChangeArrowheads="1"/>
          </p:cNvPicPr>
          <p:nvPr/>
        </p:nvPicPr>
        <p:blipFill>
          <a:blip r:embed="rId2" cstate="print">
            <a:lum bright="-42000" contrast="-74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39752" y="339502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0" y="278777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 СМЕНЫ (2018 - ДОБРОВОЛЬЧЕСТВО, ГРАЖДАНСКОЕ ОБЩЕСТВО)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04248" y="1707654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1635646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51920" y="1707654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64088" y="339502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691680" y="12756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2000 УЧАСТНИКОВ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8064" y="127560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ПЯТИГОРСК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9-23 августа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278777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ПАЛАТОЧНЫЙ ЛАГЕРЬ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2120" y="2859782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ВСЕРОССИЙСКИЙ КОНКУРС МОЛОДЕЖНЫХ ПРОЕКТОВ РОСМОЛОДЕЖИ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531" name="Picture 3" descr="C:\Users\Lexa11\Downloads\placehold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83518"/>
            <a:ext cx="565888" cy="565888"/>
          </a:xfrm>
          <a:prstGeom prst="rect">
            <a:avLst/>
          </a:prstGeom>
          <a:noFill/>
        </p:spPr>
      </p:pic>
      <p:pic>
        <p:nvPicPr>
          <p:cNvPr id="22532" name="Picture 4" descr="C:\Users\Lexa11\Downloads\grou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11510"/>
            <a:ext cx="699542" cy="699542"/>
          </a:xfrm>
          <a:prstGeom prst="rect">
            <a:avLst/>
          </a:prstGeom>
          <a:noFill/>
        </p:spPr>
      </p:pic>
      <p:pic>
        <p:nvPicPr>
          <p:cNvPr id="22533" name="Picture 5" descr="C:\Users\Lexa11\Downloads\cam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779662"/>
            <a:ext cx="709903" cy="709903"/>
          </a:xfrm>
          <a:prstGeom prst="rect">
            <a:avLst/>
          </a:prstGeom>
          <a:noFill/>
        </p:spPr>
      </p:pic>
      <p:pic>
        <p:nvPicPr>
          <p:cNvPr id="22535" name="Picture 7" descr="C:\Users\Lexa11\Downloads\icons8-crowd-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707654"/>
            <a:ext cx="720080" cy="720080"/>
          </a:xfrm>
          <a:prstGeom prst="rect">
            <a:avLst/>
          </a:prstGeom>
          <a:noFill/>
        </p:spPr>
      </p:pic>
      <p:pic>
        <p:nvPicPr>
          <p:cNvPr id="22536" name="Picture 8" descr="C:\Users\Lexa11\Downloads\icons8-training-5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779662"/>
            <a:ext cx="720080" cy="720080"/>
          </a:xfrm>
          <a:prstGeom prst="rect">
            <a:avLst/>
          </a:prstGeom>
          <a:noFill/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1979712" y="4948014"/>
            <a:ext cx="5040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555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s://pp.userapi.com/c850020/v850020066/58009/ZX3QQ2_8s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1510"/>
            <a:ext cx="3240360" cy="214420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508"/>
            <a:ext cx="3312368" cy="211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 descr="https://pp.userapi.com/c831309/v831309002/17282f/xI-8PmguOo4.jpg"/>
          <p:cNvPicPr>
            <a:picLocks noChangeAspect="1" noChangeArrowheads="1"/>
          </p:cNvPicPr>
          <p:nvPr/>
        </p:nvPicPr>
        <p:blipFill>
          <a:blip r:embed="rId4" cstate="print"/>
          <a:srcRect l="8772" r="10526"/>
          <a:stretch>
            <a:fillRect/>
          </a:stretch>
        </p:blipFill>
        <p:spPr bwMode="auto">
          <a:xfrm>
            <a:off x="611560" y="2715766"/>
            <a:ext cx="3312368" cy="2308757"/>
          </a:xfrm>
          <a:prstGeom prst="rect">
            <a:avLst/>
          </a:prstGeom>
          <a:noFill/>
        </p:spPr>
      </p:pic>
      <p:pic>
        <p:nvPicPr>
          <p:cNvPr id="70662" name="Picture 6" descr="https://pp.userapi.com/c831309/v831309002/172ee7/sYhcDD55wB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715766"/>
            <a:ext cx="3385979" cy="2256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20072" y="397122"/>
            <a:ext cx="4968552" cy="5413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ЧТО ЕЩЕ?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3579862"/>
            <a:ext cx="2962672" cy="1155575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dirty="0" smtClean="0"/>
              <a:t>ТЕРРИТОРИЯ ИНИЦИАТИВНОЙ МОЛОДЕЖИ “БИРЮСА”</a:t>
            </a:r>
          </a:p>
          <a:p>
            <a:pPr algn="ctr">
              <a:buNone/>
            </a:pPr>
            <a:r>
              <a:rPr lang="ru-RU" dirty="0" smtClean="0"/>
              <a:t>9.07-2.08, КРАСНОЯРСК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3265696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МОЛОДЕЖНЫЙ ФОРУМ ЮЖНОГО ФЕДЕРАЛЬНОГО ОКРУГА “РОСТОВ”</a:t>
            </a:r>
          </a:p>
          <a:p>
            <a:pPr algn="ctr"/>
            <a:r>
              <a:rPr lang="ru-RU" dirty="0" smtClean="0"/>
              <a:t>РОСТОВСКАЯ ОБЛАСТЬ</a:t>
            </a:r>
            <a:br>
              <a:rPr lang="ru-RU" dirty="0" smtClean="0"/>
            </a:br>
            <a:r>
              <a:rPr lang="ru-RU" dirty="0" smtClean="0"/>
              <a:t>5-10 сентября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3435846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ФОРУМ МОЛОДЕЖИ УРАЛЬСКОГО ФЕДЕРАЛЬНОГО ОКРУГА “YТРО”</a:t>
            </a:r>
          </a:p>
          <a:p>
            <a:pPr algn="ctr"/>
            <a:r>
              <a:rPr lang="ru-RU" dirty="0" smtClean="0"/>
              <a:t>25-30.06, ТЮМЕНЬ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391" y="1923677"/>
            <a:ext cx="2347913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7607"/>
            <a:ext cx="1614073" cy="18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50416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781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508104" y="-152196"/>
            <a:ext cx="5904656" cy="545207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24128" y="1422884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ВСЕРОССИЙСКИЙ МОЛОДЕЖНЫЙ ОБРАЗОВАТЕЛЬНЫЙ ФОРУМ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“</a:t>
            </a:r>
            <a:r>
              <a:rPr lang="ru-RU" sz="4000" dirty="0">
                <a:solidFill>
                  <a:schemeClr val="bg1"/>
                </a:solidFill>
              </a:rPr>
              <a:t>ТЕРРИТОРИЯ СМЫСЛОВ”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904148" y="2067694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7728"/>
            <a:ext cx="3309937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dmin\Downloads\undraw_buddies_tb1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32333"/>
            <a:ext cx="2618314" cy="171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92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723878"/>
            <a:ext cx="2798169" cy="939551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5500" dirty="0"/>
              <a:t>Всероссийский молодежный образовательный форум “Амур”</a:t>
            </a:r>
          </a:p>
          <a:p>
            <a:pPr algn="ctr">
              <a:buNone/>
            </a:pPr>
            <a:r>
              <a:rPr lang="ru-RU" sz="5500" dirty="0"/>
              <a:t>июнь, Хабаровский край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3723878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Молодежный образовательный форум “Балтийский Артек”</a:t>
            </a:r>
          </a:p>
          <a:p>
            <a:pPr algn="ctr"/>
            <a:r>
              <a:rPr lang="ru-RU" sz="1400" dirty="0"/>
              <a:t>август, Калининградская область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3795886"/>
            <a:ext cx="2952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Международный молодежный форум “Байкал”</a:t>
            </a:r>
          </a:p>
          <a:p>
            <a:pPr algn="ctr"/>
            <a:r>
              <a:rPr lang="ru-RU" sz="1400" dirty="0" smtClean="0"/>
              <a:t>25.06-1.07, </a:t>
            </a:r>
            <a:r>
              <a:rPr lang="ru-RU" sz="1400" dirty="0"/>
              <a:t>о. Байкал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5606"/>
            <a:ext cx="24574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9622"/>
            <a:ext cx="18161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283;p42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940152" y="1419622"/>
            <a:ext cx="2532880" cy="181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435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s://pp.userapi.com/c849332/v849332002/5b2ca/odMLwULD3JU.jpg"/>
          <p:cNvPicPr>
            <a:picLocks noChangeAspect="1" noChangeArrowheads="1"/>
          </p:cNvPicPr>
          <p:nvPr/>
        </p:nvPicPr>
        <p:blipFill>
          <a:blip r:embed="rId2" cstate="print">
            <a:lum bright="-39000" contrast="-68000"/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51720" y="1059582"/>
            <a:ext cx="5040560" cy="295232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75656" y="177966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</a:rPr>
              <a:t>ВОПРОСЫ?</a:t>
            </a:r>
            <a:endParaRPr lang="ru-RU" sz="7200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691680" y="411510"/>
            <a:ext cx="52565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691680" y="4731990"/>
            <a:ext cx="52565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943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5827"/>
            <a:ext cx="4413578" cy="425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03598"/>
            <a:ext cx="2758877" cy="27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08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347863" y="3147814"/>
            <a:ext cx="2448272" cy="20112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03598"/>
            <a:ext cx="165258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03598"/>
            <a:ext cx="165258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899592" y="1203598"/>
            <a:ext cx="1651418" cy="164463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01676" y="15062"/>
            <a:ext cx="212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Более 6 тысяч участников </a:t>
            </a:r>
            <a:br>
              <a:rPr lang="ru-RU" sz="2400" dirty="0" smtClean="0"/>
            </a:br>
            <a:r>
              <a:rPr lang="ru-RU" sz="2400" dirty="0" smtClean="0"/>
              <a:t>от 18 до 30 лет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0"/>
            <a:ext cx="2648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о. </a:t>
            </a:r>
            <a:r>
              <a:rPr lang="ru-RU" sz="2400" dirty="0" err="1" smtClean="0"/>
              <a:t>Сенеж</a:t>
            </a:r>
            <a:r>
              <a:rPr lang="ru-RU" sz="2400" dirty="0" smtClean="0"/>
              <a:t>, Московская область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9622"/>
            <a:ext cx="126841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91630"/>
            <a:ext cx="10112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19622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63838"/>
            <a:ext cx="2834188" cy="159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5856" y="19548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6 смен с 5 июля </a:t>
            </a:r>
            <a:r>
              <a:rPr lang="ru-RU" sz="2400" dirty="0" smtClean="0"/>
              <a:t>по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12 августа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1082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40958"/>
            <a:ext cx="91742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3567"/>
            <a:ext cx="9144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411510"/>
            <a:ext cx="358599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1510"/>
            <a:ext cx="345638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56" y="2715766"/>
            <a:ext cx="358439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715766"/>
            <a:ext cx="3528393" cy="198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72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6364"/>
            <a:ext cx="49323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508104" y="-152196"/>
            <a:ext cx="5904656" cy="545207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24128" y="1422884"/>
            <a:ext cx="33123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МОЛОДЕЖНЫЙ ОБРАЗОВАТЕЛЬНЫЙ ФОРУМ ПРИВОЛЖСКОГО ФЕДЕРАЛЬНОГО ОКРУГА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6000" dirty="0">
                <a:solidFill>
                  <a:schemeClr val="bg1"/>
                </a:solidFill>
              </a:rPr>
              <a:t>“IВОЛГА”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904148" y="2571750"/>
            <a:ext cx="2952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181" y="1203598"/>
            <a:ext cx="4524375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601075">
            <a:off x="3491880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19872" y="1779662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111111"/>
                </a:solidFill>
                <a:latin typeface="Arial Black" pitchFamily="34" charset="0"/>
              </a:rPr>
              <a:t>19</a:t>
            </a:r>
            <a:endParaRPr lang="ru-RU" sz="4000" b="1" dirty="0">
              <a:solidFill>
                <a:srgbClr val="111111"/>
              </a:solidFill>
              <a:latin typeface="Arial Black" pitchFamily="34" charset="0"/>
            </a:endParaRPr>
          </a:p>
        </p:txBody>
      </p:sp>
      <p:pic>
        <p:nvPicPr>
          <p:cNvPr id="6147" name="Picture 3" descr="C:\Users\Admin\Downloads\undraw_happy_women_day_fbjt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049" y="3189143"/>
            <a:ext cx="2736573" cy="191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42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" t="7707" r="1196" b="8822"/>
          <a:stretch/>
        </p:blipFill>
        <p:spPr bwMode="auto">
          <a:xfrm>
            <a:off x="0" y="-69574"/>
            <a:ext cx="9144000" cy="521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 rot="1973237">
            <a:off x="-1664697" y="4279404"/>
            <a:ext cx="3329392" cy="172819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19335483">
            <a:off x="-1224041" y="-262477"/>
            <a:ext cx="3329392" cy="172819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18734831">
            <a:off x="6826418" y="3808938"/>
            <a:ext cx="3329392" cy="172819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1973237">
            <a:off x="7294690" y="-767276"/>
            <a:ext cx="3329392" cy="172819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0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342</Words>
  <Application>Microsoft Office PowerPoint</Application>
  <PresentationFormat>Экран (16:9)</PresentationFormat>
  <Paragraphs>108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НАПРАВЛЕНИЯ</vt:lpstr>
      <vt:lpstr>Слайд 14</vt:lpstr>
      <vt:lpstr>Слайд 15</vt:lpstr>
      <vt:lpstr>НАПРАВЛЕНИЯ </vt:lpstr>
      <vt:lpstr>Слайд 17</vt:lpstr>
      <vt:lpstr>Слайд 18</vt:lpstr>
      <vt:lpstr>НАПРАВЛЕНИЯ</vt:lpstr>
      <vt:lpstr>Слайд 20</vt:lpstr>
      <vt:lpstr>Слайд 21</vt:lpstr>
      <vt:lpstr>Направления</vt:lpstr>
      <vt:lpstr>Слайд 23</vt:lpstr>
      <vt:lpstr>Слайд 24</vt:lpstr>
      <vt:lpstr>Направления</vt:lpstr>
      <vt:lpstr>Слайд 26</vt:lpstr>
      <vt:lpstr>Слайд 27</vt:lpstr>
      <vt:lpstr>Направления</vt:lpstr>
      <vt:lpstr>Слайд 29</vt:lpstr>
      <vt:lpstr>Слайд 30</vt:lpstr>
      <vt:lpstr>Направления</vt:lpstr>
      <vt:lpstr>Слайд 32</vt:lpstr>
      <vt:lpstr>Слайд 33</vt:lpstr>
      <vt:lpstr>УЧАСТНИКОВ ЖДУТ: </vt:lpstr>
      <vt:lpstr>Слайд 35</vt:lpstr>
      <vt:lpstr>Слайд 36</vt:lpstr>
      <vt:lpstr>Слайд 37</vt:lpstr>
      <vt:lpstr>Слайд 38</vt:lpstr>
      <vt:lpstr>Слайд 39</vt:lpstr>
      <vt:lpstr>Слайд 40</vt:lpstr>
      <vt:lpstr>КОНВЕЙЕР ПРОЕКТОВ</vt:lpstr>
      <vt:lpstr>ВЫСТАВКА ИННОВАЦИЙ </vt:lpstr>
      <vt:lpstr>Слайд 43</vt:lpstr>
      <vt:lpstr>Слайд 44</vt:lpstr>
      <vt:lpstr>Слайд 45</vt:lpstr>
      <vt:lpstr>Слайд 46</vt:lpstr>
      <vt:lpstr>Слайд 47</vt:lpstr>
      <vt:lpstr>Слайд 48</vt:lpstr>
      <vt:lpstr>ЧТО ЕЩЕ?</vt:lpstr>
      <vt:lpstr>Слайд 50</vt:lpstr>
      <vt:lpstr>Слайд 51</vt:lpstr>
      <vt:lpstr>Слайд 52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гребне большой волны: где покорить грант и не облажаться</dc:title>
  <dc:creator>Admin</dc:creator>
  <cp:lastModifiedBy>Соловьева</cp:lastModifiedBy>
  <cp:revision>75</cp:revision>
  <dcterms:created xsi:type="dcterms:W3CDTF">2019-03-26T17:35:19Z</dcterms:created>
  <dcterms:modified xsi:type="dcterms:W3CDTF">2019-04-10T14:00:28Z</dcterms:modified>
</cp:coreProperties>
</file>